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B0A8"/>
    <a:srgbClr val="84C6A1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6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98C27-69BD-4C1C-89B2-6E769504868D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A2AAF-7A54-429C-8407-20003C1667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308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87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05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10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0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3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29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43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96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85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95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70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01238-7376-4322-86DE-D53E5EBD3838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8E4F0-C1B1-40C7-A0C1-005DEDF9F3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58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CB0EDDF-9BB3-4155-B47E-29551058D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555"/>
            <a:ext cx="1839686" cy="167667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B8C8626-250F-4F99-BE43-442E6CCC70CE}"/>
              </a:ext>
            </a:extLst>
          </p:cNvPr>
          <p:cNvSpPr txBox="1"/>
          <p:nvPr/>
        </p:nvSpPr>
        <p:spPr>
          <a:xfrm>
            <a:off x="2646400" y="1302310"/>
            <a:ext cx="3620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Procédure de demande de stage </a:t>
            </a:r>
          </a:p>
          <a:p>
            <a:r>
              <a:rPr lang="fr-FR" sz="2000" dirty="0"/>
              <a:t>Hors Région initiale de formation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F0EE2B44-C814-4805-B4B7-3E2A0490AA37}"/>
              </a:ext>
            </a:extLst>
          </p:cNvPr>
          <p:cNvSpPr/>
          <p:nvPr/>
        </p:nvSpPr>
        <p:spPr>
          <a:xfrm>
            <a:off x="532018" y="2541707"/>
            <a:ext cx="4228764" cy="826961"/>
          </a:xfrm>
          <a:prstGeom prst="roundRect">
            <a:avLst/>
          </a:prstGeom>
          <a:solidFill>
            <a:srgbClr val="84C6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L’étudiant fait une demande par écrit auprès du formateur référent ou responsable pédagogique (motivations, lieux, dates, contact éventuel)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1C8BD6-557D-4D94-A933-58AFAD5C7044}"/>
              </a:ext>
            </a:extLst>
          </p:cNvPr>
          <p:cNvSpPr/>
          <p:nvPr/>
        </p:nvSpPr>
        <p:spPr>
          <a:xfrm>
            <a:off x="322497" y="4938078"/>
            <a:ext cx="4438279" cy="547903"/>
          </a:xfrm>
          <a:prstGeom prst="rect">
            <a:avLst/>
          </a:prstGeom>
          <a:solidFill>
            <a:srgbClr val="32B0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Le RP de l’étudiant demande au RP de l’école ayant agrée le lieu de stage la disponibilité du lieu de stage aux dates souhaitées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A8ED4F1-5499-4691-8AC4-9112B732D51F}"/>
              </a:ext>
            </a:extLst>
          </p:cNvPr>
          <p:cNvSpPr txBox="1"/>
          <p:nvPr/>
        </p:nvSpPr>
        <p:spPr>
          <a:xfrm>
            <a:off x="226975" y="10918852"/>
            <a:ext cx="22817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Légende:</a:t>
            </a:r>
          </a:p>
          <a:p>
            <a:r>
              <a:rPr lang="fr-FR" sz="1100" dirty="0"/>
              <a:t>RP= responsable pédagogique</a:t>
            </a:r>
          </a:p>
        </p:txBody>
      </p:sp>
      <p:sp>
        <p:nvSpPr>
          <p:cNvPr id="11" name="Losange 10">
            <a:extLst>
              <a:ext uri="{FF2B5EF4-FFF2-40B4-BE49-F238E27FC236}">
                <a16:creationId xmlns:a16="http://schemas.microsoft.com/office/drawing/2014/main" id="{B71F583C-7679-465C-858F-97A315B95EB2}"/>
              </a:ext>
            </a:extLst>
          </p:cNvPr>
          <p:cNvSpPr/>
          <p:nvPr/>
        </p:nvSpPr>
        <p:spPr>
          <a:xfrm>
            <a:off x="1245577" y="3746418"/>
            <a:ext cx="2526323" cy="87100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/>
              <a:t>Le RP de l’étudiant valide</a:t>
            </a:r>
          </a:p>
        </p:txBody>
      </p:sp>
      <p:sp>
        <p:nvSpPr>
          <p:cNvPr id="13" name="Losange 12">
            <a:extLst>
              <a:ext uri="{FF2B5EF4-FFF2-40B4-BE49-F238E27FC236}">
                <a16:creationId xmlns:a16="http://schemas.microsoft.com/office/drawing/2014/main" id="{E45E8A01-3B71-4FDB-B275-F870E4271966}"/>
              </a:ext>
            </a:extLst>
          </p:cNvPr>
          <p:cNvSpPr/>
          <p:nvPr/>
        </p:nvSpPr>
        <p:spPr>
          <a:xfrm>
            <a:off x="1092300" y="5787981"/>
            <a:ext cx="3075676" cy="1054841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/>
              <a:t>Le RP de l’école rattachée au lieu de stage  valide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C285EB-46A6-4439-B886-383AF4D3EF94}"/>
              </a:ext>
            </a:extLst>
          </p:cNvPr>
          <p:cNvSpPr/>
          <p:nvPr/>
        </p:nvSpPr>
        <p:spPr>
          <a:xfrm>
            <a:off x="379850" y="7234273"/>
            <a:ext cx="4533100" cy="837985"/>
          </a:xfrm>
          <a:prstGeom prst="rect">
            <a:avLst/>
          </a:prstGeom>
          <a:solidFill>
            <a:srgbClr val="32B0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Le RP de l’école ayant agrée le lieu de stage transmet les renseignements administratifs (adresse, mails cadre et conventions ..) au RP de l’étudiant demandeur.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B9A5208-A73F-41DC-8FB0-1730CF6D5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19" y="3676249"/>
            <a:ext cx="608568" cy="8490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BC7EBCC3-DBA5-4C44-8EE3-1EBF0D9C72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498" y="9604183"/>
            <a:ext cx="583538" cy="81412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082EF1B-3657-4257-8B13-7F18C465690D}"/>
              </a:ext>
            </a:extLst>
          </p:cNvPr>
          <p:cNvSpPr/>
          <p:nvPr/>
        </p:nvSpPr>
        <p:spPr>
          <a:xfrm>
            <a:off x="379850" y="8632319"/>
            <a:ext cx="4380926" cy="618393"/>
          </a:xfrm>
          <a:prstGeom prst="rect">
            <a:avLst/>
          </a:prstGeom>
          <a:solidFill>
            <a:srgbClr val="32B0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Le RP de l’étudiant  procède à la demande auprès de l’établissement, envoie la convention de stage et confirme au RP de l’école  la réservation du stage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01BE1830-9FEE-4D0D-A241-4725E3F25937}"/>
              </a:ext>
            </a:extLst>
          </p:cNvPr>
          <p:cNvSpPr/>
          <p:nvPr/>
        </p:nvSpPr>
        <p:spPr>
          <a:xfrm>
            <a:off x="971550" y="9834847"/>
            <a:ext cx="3612834" cy="430887"/>
          </a:xfrm>
          <a:prstGeom prst="roundRect">
            <a:avLst/>
          </a:prstGeom>
          <a:solidFill>
            <a:srgbClr val="84C6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L’étudiant prend contact avec le responsable de son accueil avant le début du stage.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9645A740-C715-4935-9979-D31376F820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7566" y="3882636"/>
            <a:ext cx="433216" cy="719536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B485C304-8E03-4164-94C6-1F22E3606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334" y="5905579"/>
            <a:ext cx="583537" cy="81412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29E2BAA2-FD58-40C6-8E6E-7DB4AA51FD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7604" y="6013971"/>
            <a:ext cx="425778" cy="707184"/>
          </a:xfrm>
          <a:prstGeom prst="rect">
            <a:avLst/>
          </a:prstGeom>
        </p:spPr>
      </p:pic>
      <p:sp>
        <p:nvSpPr>
          <p:cNvPr id="24" name="Rectangle : avec coin arrondi 23">
            <a:extLst>
              <a:ext uri="{FF2B5EF4-FFF2-40B4-BE49-F238E27FC236}">
                <a16:creationId xmlns:a16="http://schemas.microsoft.com/office/drawing/2014/main" id="{D9DADDFC-63A0-497F-A631-A3590654E714}"/>
              </a:ext>
            </a:extLst>
          </p:cNvPr>
          <p:cNvSpPr/>
          <p:nvPr/>
        </p:nvSpPr>
        <p:spPr>
          <a:xfrm>
            <a:off x="5810128" y="6096000"/>
            <a:ext cx="914400" cy="9144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Stage refusé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02C741AF-2181-4603-8F2C-1CD177C14F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1912" y="8576108"/>
            <a:ext cx="406163" cy="674604"/>
          </a:xfrm>
          <a:prstGeom prst="rect">
            <a:avLst/>
          </a:prstGeom>
        </p:spPr>
      </p:pic>
      <p:cxnSp>
        <p:nvCxnSpPr>
          <p:cNvPr id="30" name="Connecteur : en angle 29">
            <a:extLst>
              <a:ext uri="{FF2B5EF4-FFF2-40B4-BE49-F238E27FC236}">
                <a16:creationId xmlns:a16="http://schemas.microsoft.com/office/drawing/2014/main" id="{EBEAA942-429C-45C4-B3E4-CEB66C54A12C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87463" y="4850263"/>
            <a:ext cx="1304827" cy="6549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12DD368-AFDD-4B38-88B2-15CE6D87DF23}"/>
              </a:ext>
            </a:extLst>
          </p:cNvPr>
          <p:cNvCxnSpPr/>
          <p:nvPr/>
        </p:nvCxnSpPr>
        <p:spPr>
          <a:xfrm>
            <a:off x="4990636" y="4525299"/>
            <a:ext cx="6217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2B86C79B-82F1-4C91-835D-7C72B95FAD61}"/>
              </a:ext>
            </a:extLst>
          </p:cNvPr>
          <p:cNvCxnSpPr>
            <a:cxnSpLocks/>
          </p:cNvCxnSpPr>
          <p:nvPr/>
        </p:nvCxnSpPr>
        <p:spPr>
          <a:xfrm>
            <a:off x="5153011" y="6706884"/>
            <a:ext cx="572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 : en angle 39">
            <a:extLst>
              <a:ext uri="{FF2B5EF4-FFF2-40B4-BE49-F238E27FC236}">
                <a16:creationId xmlns:a16="http://schemas.microsoft.com/office/drawing/2014/main" id="{12AD96F8-67A8-43C9-8CCB-0C9BE17EC5F6}"/>
              </a:ext>
            </a:extLst>
          </p:cNvPr>
          <p:cNvCxnSpPr/>
          <p:nvPr/>
        </p:nvCxnSpPr>
        <p:spPr>
          <a:xfrm rot="5400000" flipH="1" flipV="1">
            <a:off x="5372832" y="7958160"/>
            <a:ext cx="1749712" cy="46092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1114A72C-60DD-41FF-B9C8-B48D863F9E41}"/>
              </a:ext>
            </a:extLst>
          </p:cNvPr>
          <p:cNvCxnSpPr>
            <a:cxnSpLocks/>
          </p:cNvCxnSpPr>
          <p:nvPr/>
        </p:nvCxnSpPr>
        <p:spPr>
          <a:xfrm flipH="1" flipV="1">
            <a:off x="5724811" y="9051310"/>
            <a:ext cx="310695" cy="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6F57F4C8-6EB2-42D7-8BF7-D47ADEB882B9}"/>
              </a:ext>
            </a:extLst>
          </p:cNvPr>
          <p:cNvCxnSpPr/>
          <p:nvPr/>
        </p:nvCxnSpPr>
        <p:spPr>
          <a:xfrm>
            <a:off x="1943100" y="3531709"/>
            <a:ext cx="0" cy="329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4B95A80D-3A72-4553-9359-59FF8B708612}"/>
              </a:ext>
            </a:extLst>
          </p:cNvPr>
          <p:cNvCxnSpPr/>
          <p:nvPr/>
        </p:nvCxnSpPr>
        <p:spPr>
          <a:xfrm>
            <a:off x="1943100" y="4462269"/>
            <a:ext cx="0" cy="412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34671162-EBB8-44B3-A1F4-34AF09E03E19}"/>
              </a:ext>
            </a:extLst>
          </p:cNvPr>
          <p:cNvCxnSpPr>
            <a:cxnSpLocks/>
          </p:cNvCxnSpPr>
          <p:nvPr/>
        </p:nvCxnSpPr>
        <p:spPr>
          <a:xfrm>
            <a:off x="1943100" y="5600504"/>
            <a:ext cx="0" cy="380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DB9BC108-EB00-4269-B0C4-DB98C241C7D0}"/>
              </a:ext>
            </a:extLst>
          </p:cNvPr>
          <p:cNvCxnSpPr/>
          <p:nvPr/>
        </p:nvCxnSpPr>
        <p:spPr>
          <a:xfrm>
            <a:off x="1905000" y="6719707"/>
            <a:ext cx="0" cy="412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CC944C63-39CE-4578-A898-11F689F4BE08}"/>
              </a:ext>
            </a:extLst>
          </p:cNvPr>
          <p:cNvCxnSpPr/>
          <p:nvPr/>
        </p:nvCxnSpPr>
        <p:spPr>
          <a:xfrm>
            <a:off x="1883229" y="8163329"/>
            <a:ext cx="0" cy="412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E585C857-72DC-49F3-90AB-2E6CC1D1D4B7}"/>
              </a:ext>
            </a:extLst>
          </p:cNvPr>
          <p:cNvCxnSpPr/>
          <p:nvPr/>
        </p:nvCxnSpPr>
        <p:spPr>
          <a:xfrm>
            <a:off x="1845129" y="9320281"/>
            <a:ext cx="0" cy="412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>
            <a:extLst>
              <a:ext uri="{FF2B5EF4-FFF2-40B4-BE49-F238E27FC236}">
                <a16:creationId xmlns:a16="http://schemas.microsoft.com/office/drawing/2014/main" id="{73AB5A2C-89BB-44F9-91A6-BDEDD52BEF94}"/>
              </a:ext>
            </a:extLst>
          </p:cNvPr>
          <p:cNvSpPr txBox="1"/>
          <p:nvPr/>
        </p:nvSpPr>
        <p:spPr>
          <a:xfrm>
            <a:off x="3755525" y="4613438"/>
            <a:ext cx="1624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Refus du RP de l’étudiant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D1CA190D-E3D0-469F-B6CC-5FAB0626BB6C}"/>
              </a:ext>
            </a:extLst>
          </p:cNvPr>
          <p:cNvSpPr txBox="1"/>
          <p:nvPr/>
        </p:nvSpPr>
        <p:spPr>
          <a:xfrm>
            <a:off x="3798650" y="6806474"/>
            <a:ext cx="20297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Refus du RP de l’école rattachée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E84DD7AF-D509-4217-B77D-4A57B2B384C3}"/>
              </a:ext>
            </a:extLst>
          </p:cNvPr>
          <p:cNvSpPr txBox="1"/>
          <p:nvPr/>
        </p:nvSpPr>
        <p:spPr>
          <a:xfrm>
            <a:off x="4265506" y="9414054"/>
            <a:ext cx="16305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Refus de l’établissement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3E108BB-AC4F-4F3B-8EDB-7F60009D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1 validée le 3/07/2024 par le CA de l'AEEIBO </a:t>
            </a:r>
          </a:p>
        </p:txBody>
      </p:sp>
    </p:spTree>
    <p:extLst>
      <p:ext uri="{BB962C8B-B14F-4D97-AF65-F5344CB8AC3E}">
        <p14:creationId xmlns:p14="http://schemas.microsoft.com/office/powerpoint/2010/main" val="4392488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174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CAMES Evelyne</dc:creator>
  <cp:lastModifiedBy>CAMES Evelyne</cp:lastModifiedBy>
  <cp:revision>10</cp:revision>
  <cp:lastPrinted>2024-07-01T12:04:24Z</cp:lastPrinted>
  <dcterms:created xsi:type="dcterms:W3CDTF">2024-07-01T10:10:48Z</dcterms:created>
  <dcterms:modified xsi:type="dcterms:W3CDTF">2024-07-03T09:38:35Z</dcterms:modified>
</cp:coreProperties>
</file>